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309" r:id="rId11"/>
    <p:sldId id="267" r:id="rId12"/>
    <p:sldId id="268" r:id="rId13"/>
    <p:sldId id="269" r:id="rId14"/>
    <p:sldId id="262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301" r:id="rId34"/>
    <p:sldId id="302" r:id="rId35"/>
    <p:sldId id="310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04" r:id="rId45"/>
    <p:sldId id="303" r:id="rId46"/>
    <p:sldId id="306" r:id="rId47"/>
    <p:sldId id="305" r:id="rId48"/>
    <p:sldId id="316" r:id="rId49"/>
    <p:sldId id="308" r:id="rId50"/>
    <p:sldId id="299" r:id="rId51"/>
    <p:sldId id="300" r:id="rId52"/>
    <p:sldId id="311" r:id="rId53"/>
    <p:sldId id="312" r:id="rId54"/>
    <p:sldId id="314" r:id="rId55"/>
    <p:sldId id="313" r:id="rId56"/>
    <p:sldId id="315" r:id="rId57"/>
    <p:sldId id="31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1491-BF02-153C-EAF7-BFD7949E5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D9DAC-2FFA-C2DA-35D7-575EF5D09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1AD68-BD97-FA82-1C15-5BF171625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BF6A8-1406-F6ED-C1C6-7BC96A3A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E3627-3DFB-9E04-7D8A-8379EE90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1DB4-412B-6F61-CD50-4D124A9A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5D3C3-ACDA-8B09-4FCA-B2B8F7085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0D900-D48E-976A-BF9B-6A9B0BAF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8B0C4-7F16-026E-010B-DAB8C096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1A09F-448C-C70C-58C5-96D3DD63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4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DAD6FA-CBF2-0DF1-48FC-23022B876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F9D59-8BFD-D1EC-8F4E-6D0BB9CAC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95A9B-6A86-A309-13B8-D48653F1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D387D-869E-6D7D-A3A1-80D8F767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7F93E-4C1E-9FC9-C9C3-5E9A37C3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90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E68D-1203-3BF8-460F-CD15C245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6329-87E6-4DFA-C883-00C72559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5ACA1-D006-7537-4F21-BF9D97B8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B5B52-354A-CD14-B572-EE167216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2B80B-70BA-D503-2207-9BE94CC6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7BB0-6AAC-561A-29BD-AD4CBDC4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CCCFA-D6C4-CC22-A3F0-30242F751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39CD6-854D-1476-31F7-1C2FBB896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F0A02-8613-587E-7C2C-933CD837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819D-1F44-617C-245C-FDBBBC13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5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A9FB-E9CF-E842-E864-48AB3669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4463F-7C18-353F-B27B-98396D5EC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DA836-928C-5733-33E1-4E545F07B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F3946-BC7A-734E-891D-5C25F9DE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0BF7A-E28A-EDBA-132C-83654D91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27D66-C978-6627-547E-37EA7D40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C38E-8D35-90AF-7C8B-F541A68F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D29EC-58CC-F420-112A-935298338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8DBB4-38C5-86B2-7C6F-6B9071FB2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3806C-B4E5-C684-4EC6-004E3E53F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54B8C-F37F-E65A-F1BA-E3BDC1596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850E7E-DD3D-FB08-6384-BADEE119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8EA8F-8998-B0C6-2216-486E5B54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E2A20-07CE-E89C-80C9-5CFA62EB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9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880E-E59D-BAB9-6E61-C15E3EB4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5A5728-A0CB-91C6-4CBC-63C33EDE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CF029-9265-434A-8296-E22F161D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27F74-A830-0471-23A9-946B2671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2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60DC7-1B21-B8B1-628B-9BCA9C11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5BB85-1249-C1FF-7C03-778314AB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D24F4-92E1-3271-A824-D6FB9BB1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2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51A8-21A3-A167-BDF3-5A5EB0E2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65843-80E1-E296-A16F-3F7299852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77133-F7FB-BFAC-B023-1DF2D0AD6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7AB42-E210-F4F8-3BDC-62DD08F4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99A73-B73E-784B-EF13-3F08227E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10E12-F1D5-64A4-B9FB-B5187C16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7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58B6-0C4A-0E2A-5B7F-62EE21523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22C22-78DD-4379-7CC5-E84F947CE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5B0A8-A8C6-4191-46C7-1D6E6721E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6DFF9-17A2-D3BD-414F-EB7D2E8E1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CAF4B-CCB2-457F-77B5-3A884E8B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8CD4F-C133-074B-9DC9-46B4609E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12152-9A63-6FC5-3278-98AEEB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776FF-A108-5932-C7A4-C0DF55DD0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DF0BA-9173-FAE1-A9B3-2271D2E83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9A3B8-3168-4C1E-B9E3-ADE28C2C5B1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98CFE-2C34-A00E-8E89-863422415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C2A80-EC40-3E56-26BE-1F3730822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6D22F-281D-427E-9750-16ECB94E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2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fif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7176B-FCC9-1F1D-D5C8-F16B29A2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95" y="1797901"/>
            <a:ext cx="9231410" cy="1755132"/>
          </a:xfrm>
        </p:spPr>
        <p:txBody>
          <a:bodyPr anchor="b">
            <a:normAutofit/>
          </a:bodyPr>
          <a:lstStyle/>
          <a:p>
            <a:r>
              <a:rPr lang="en-US" sz="11500" b="1" dirty="0"/>
              <a:t>CMPA SCHEME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528F3-3C9B-4EEC-E59C-6CA085B8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8132" y="3553033"/>
            <a:ext cx="7132335" cy="1312657"/>
          </a:xfrm>
        </p:spPr>
        <p:txBody>
          <a:bodyPr anchor="t">
            <a:normAutofit/>
          </a:bodyPr>
          <a:lstStyle/>
          <a:p>
            <a:r>
              <a:rPr lang="en-US" b="1" dirty="0"/>
              <a:t>Dec 2023 – May 2024</a:t>
            </a:r>
          </a:p>
          <a:p>
            <a:r>
              <a:rPr lang="en-US" b="1" dirty="0"/>
              <a:t>Non-Targeting Fish Species</a:t>
            </a:r>
          </a:p>
        </p:txBody>
      </p:sp>
    </p:spTree>
    <p:extLst>
      <p:ext uri="{BB962C8B-B14F-4D97-AF65-F5344CB8AC3E}">
        <p14:creationId xmlns:p14="http://schemas.microsoft.com/office/powerpoint/2010/main" val="864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ABF6A-79E7-DC13-1ECD-15B525CDF067}"/>
              </a:ext>
            </a:extLst>
          </p:cNvPr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Non target Finfishes found in the Region</a:t>
            </a:r>
            <a:endParaRPr lang="en-US" sz="9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976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>
            <a:extLst>
              <a:ext uri="{FF2B5EF4-FFF2-40B4-BE49-F238E27FC236}">
                <a16:creationId xmlns:a16="http://schemas.microsoft.com/office/drawing/2014/main" id="{9F8D1B75-4889-C785-100F-94C3F9BE4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35" y="1495094"/>
            <a:ext cx="9163559" cy="4494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>
            <a:extLst>
              <a:ext uri="{FF2B5EF4-FFF2-40B4-BE49-F238E27FC236}">
                <a16:creationId xmlns:a16="http://schemas.microsoft.com/office/drawing/2014/main" id="{8265EB53-8203-949E-032D-AF8334D36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99" y="552854"/>
            <a:ext cx="1727002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Siganus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javus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>
            <a:extLst>
              <a:ext uri="{FF2B5EF4-FFF2-40B4-BE49-F238E27FC236}">
                <a16:creationId xmlns:a16="http://schemas.microsoft.com/office/drawing/2014/main" id="{23A9197F-CCA9-EB7A-C01F-01B987537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64" y="1441304"/>
            <a:ext cx="9473072" cy="446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>
            <a:extLst>
              <a:ext uri="{FF2B5EF4-FFF2-40B4-BE49-F238E27FC236}">
                <a16:creationId xmlns:a16="http://schemas.microsoft.com/office/drawing/2014/main" id="{0E005B93-238C-1242-5A6C-812362CA5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758" y="458723"/>
            <a:ext cx="2732484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b="1" i="1" dirty="0" err="1">
                <a:latin typeface="Times New Roman" panose="02020603050405020304" pitchFamily="18" charset="0"/>
              </a:rPr>
              <a:t>Platycephalus</a:t>
            </a:r>
            <a:r>
              <a:rPr lang="en-US" altLang="en-US" sz="3600" b="1" i="1" dirty="0">
                <a:latin typeface="Times New Roman" panose="02020603050405020304" pitchFamily="18" charset="0"/>
              </a:rPr>
              <a:t> indicus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>
            <a:extLst>
              <a:ext uri="{FF2B5EF4-FFF2-40B4-BE49-F238E27FC236}">
                <a16:creationId xmlns:a16="http://schemas.microsoft.com/office/drawing/2014/main" id="{6130016D-7943-5115-3BEF-95A536CF8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75" y="1580345"/>
            <a:ext cx="9987574" cy="449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6E6DE1E8-D385-96BE-D16A-98A61694A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136" y="398737"/>
            <a:ext cx="3212902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Cynoglossus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cynoglossus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>
            <a:extLst>
              <a:ext uri="{FF2B5EF4-FFF2-40B4-BE49-F238E27FC236}">
                <a16:creationId xmlns:a16="http://schemas.microsoft.com/office/drawing/2014/main" id="{A27860B1-B6D1-7590-AA14-58D31C7B5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76344" y="1452283"/>
            <a:ext cx="9839311" cy="4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9FD74B-1235-9F5B-77BB-DE487979B397}"/>
              </a:ext>
            </a:extLst>
          </p:cNvPr>
          <p:cNvSpPr/>
          <p:nvPr/>
        </p:nvSpPr>
        <p:spPr>
          <a:xfrm>
            <a:off x="4940446" y="393327"/>
            <a:ext cx="1886843" cy="242888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defRPr/>
            </a:pPr>
            <a:r>
              <a:rPr lang="en-US" sz="4000" b="1" i="1" spc="-28" dirty="0" err="1">
                <a:latin typeface="Times New Roman"/>
              </a:rPr>
              <a:t>soireip</a:t>
            </a:r>
            <a:r>
              <a:rPr lang="en-US" sz="4000" b="1" i="1" spc="-28" dirty="0">
                <a:latin typeface="Times New Roman"/>
              </a:rPr>
              <a:t> </a:t>
            </a:r>
            <a:r>
              <a:rPr lang="en-US" sz="4000" b="1" i="1" spc="-28" dirty="0" err="1">
                <a:latin typeface="Times New Roman"/>
              </a:rPr>
              <a:t>sotret</a:t>
            </a:r>
            <a:endParaRPr lang="en-US" sz="4000" b="1" i="1" spc="-28" dirty="0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10C644B1-F944-4148-0DB3-85E95F802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4" y="1440808"/>
            <a:ext cx="10557892" cy="470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>
            <a:extLst>
              <a:ext uri="{FF2B5EF4-FFF2-40B4-BE49-F238E27FC236}">
                <a16:creationId xmlns:a16="http://schemas.microsoft.com/office/drawing/2014/main" id="{B6B953BF-E6E4-F53E-48FE-5146B86A1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649" y="472536"/>
            <a:ext cx="1949351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Plotosus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canius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7FCD63A0-8FE0-279D-E3D1-42BA13240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23" y="1414909"/>
            <a:ext cx="9041553" cy="480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2">
            <a:extLst>
              <a:ext uri="{FF2B5EF4-FFF2-40B4-BE49-F238E27FC236}">
                <a16:creationId xmlns:a16="http://schemas.microsoft.com/office/drawing/2014/main" id="{E9B77423-DD47-2434-0653-E3F422E2A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651" y="339432"/>
            <a:ext cx="2216348" cy="29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Drepane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punctata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E1601BE6-9453-D00F-0E4E-A7FCE710A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5" y="1047451"/>
            <a:ext cx="10801630" cy="537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>
            <a:extLst>
              <a:ext uri="{FF2B5EF4-FFF2-40B4-BE49-F238E27FC236}">
                <a16:creationId xmlns:a16="http://schemas.microsoft.com/office/drawing/2014/main" id="{7F82FE22-AF95-55F0-5592-43937D6F8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844" y="30782"/>
            <a:ext cx="2393156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i="1" dirty="0" err="1">
                <a:latin typeface="Times New Roman" panose="02020603050405020304" pitchFamily="18" charset="0"/>
              </a:rPr>
              <a:t>Pennahia</a:t>
            </a:r>
            <a:r>
              <a:rPr lang="en-US" altLang="en-US" sz="4000" i="1" dirty="0">
                <a:latin typeface="Times New Roman" panose="02020603050405020304" pitchFamily="18" charset="0"/>
              </a:rPr>
              <a:t> </a:t>
            </a:r>
            <a:r>
              <a:rPr lang="en-US" altLang="en-US" sz="4000" i="1" dirty="0" err="1">
                <a:latin typeface="Times New Roman" panose="02020603050405020304" pitchFamily="18" charset="0"/>
              </a:rPr>
              <a:t>argentata</a:t>
            </a:r>
            <a:endParaRPr lang="en-US" altLang="en-US" sz="4000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>
            <a:extLst>
              <a:ext uri="{FF2B5EF4-FFF2-40B4-BE49-F238E27FC236}">
                <a16:creationId xmlns:a16="http://schemas.microsoft.com/office/drawing/2014/main" id="{279E9003-A947-EED6-8FFA-8E55F305C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379" y="1322067"/>
            <a:ext cx="9861242" cy="487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>
            <a:extLst>
              <a:ext uri="{FF2B5EF4-FFF2-40B4-BE49-F238E27FC236}">
                <a16:creationId xmlns:a16="http://schemas.microsoft.com/office/drawing/2014/main" id="{3AA82850-4326-F685-41C7-AC0814A2E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136" y="353510"/>
            <a:ext cx="1769864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>
                <a:latin typeface="Times New Roman" panose="02020603050405020304" pitchFamily="18" charset="0"/>
              </a:rPr>
              <a:t>Silago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sigama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>
            <a:extLst>
              <a:ext uri="{FF2B5EF4-FFF2-40B4-BE49-F238E27FC236}">
                <a16:creationId xmlns:a16="http://schemas.microsoft.com/office/drawing/2014/main" id="{B86146E6-1E6E-4866-3E77-F8A83D056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40" y="1047452"/>
            <a:ext cx="10624920" cy="524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EE180653-44CC-1C15-DCC1-39F76D4E4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302" y="263269"/>
            <a:ext cx="2730698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Upeneus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moluccensis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D8A-8E8B-8500-2DEA-F57DE543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599"/>
            <a:ext cx="10515600" cy="1325563"/>
          </a:xfrm>
        </p:spPr>
        <p:txBody>
          <a:bodyPr/>
          <a:lstStyle/>
          <a:p>
            <a:pPr algn="ctr"/>
            <a:r>
              <a:rPr lang="en-US" sz="4800" b="1" dirty="0">
                <a:latin typeface="Abadi" panose="020F0502020204030204" pitchFamily="34" charset="0"/>
              </a:rPr>
              <a:t>VILLAGES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5110EE-DC75-07FA-2B4B-84192F1B6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986" y="1668373"/>
            <a:ext cx="201081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THONDI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CC038556-46D3-96F2-EBC4-698B064D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117" y="2224691"/>
            <a:ext cx="2473716" cy="43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men in a boat&#10;&#10;Description automatically generated">
            <a:extLst>
              <a:ext uri="{FF2B5EF4-FFF2-40B4-BE49-F238E27FC236}">
                <a16:creationId xmlns:a16="http://schemas.microsoft.com/office/drawing/2014/main" id="{49562DDA-E20E-B7F0-27E5-34FB59213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7" y="2224690"/>
            <a:ext cx="3007115" cy="43930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140DDB-9A50-8970-8A6A-EC1B60A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070" y="1686326"/>
            <a:ext cx="20108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DEVIPATTINUM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2F570-8663-1EA0-6ABC-032FE9E48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66" y="2224690"/>
            <a:ext cx="2306731" cy="43055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280B9D-26A1-3A0C-F406-48FF927C1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8724" y="1578359"/>
            <a:ext cx="20108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KARANKADU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97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>
            <a:extLst>
              <a:ext uri="{FF2B5EF4-FFF2-40B4-BE49-F238E27FC236}">
                <a16:creationId xmlns:a16="http://schemas.microsoft.com/office/drawing/2014/main" id="{6C9FA0CB-6E2D-84BA-9F20-55B47E0A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2" y="1202468"/>
            <a:ext cx="10765839" cy="517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>
            <a:extLst>
              <a:ext uri="{FF2B5EF4-FFF2-40B4-BE49-F238E27FC236}">
                <a16:creationId xmlns:a16="http://schemas.microsoft.com/office/drawing/2014/main" id="{0F519743-EF05-754F-A994-2B3AEA4ED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927" y="237029"/>
            <a:ext cx="2302073" cy="24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caranx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sexfaciatus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>
            <a:extLst>
              <a:ext uri="{FF2B5EF4-FFF2-40B4-BE49-F238E27FC236}">
                <a16:creationId xmlns:a16="http://schemas.microsoft.com/office/drawing/2014/main" id="{BF9E3B8C-7EF5-F8BE-3FD6-592FCCF84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63" y="1054596"/>
            <a:ext cx="10253874" cy="505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>
            <a:extLst>
              <a:ext uri="{FF2B5EF4-FFF2-40B4-BE49-F238E27FC236}">
                <a16:creationId xmlns:a16="http://schemas.microsoft.com/office/drawing/2014/main" id="{DAE06F84-36E9-D4B8-093C-018F18689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8900" y="145817"/>
            <a:ext cx="2107406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Upeneus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bensasi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0513A29C-A6E5-F43C-3A61-327BAFEB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82" y="1294227"/>
            <a:ext cx="10979635" cy="501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5CC9D807-E376-5EB7-B478-A1221A3CB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230" y="403990"/>
            <a:ext cx="3170039" cy="29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Psammoperca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waigiensis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>
            <a:extLst>
              <a:ext uri="{FF2B5EF4-FFF2-40B4-BE49-F238E27FC236}">
                <a16:creationId xmlns:a16="http://schemas.microsoft.com/office/drawing/2014/main" id="{5CF11581-3616-C9D0-01D8-5B8C7890E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6" y="950908"/>
            <a:ext cx="11232488" cy="546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>
            <a:extLst>
              <a:ext uri="{FF2B5EF4-FFF2-40B4-BE49-F238E27FC236}">
                <a16:creationId xmlns:a16="http://schemas.microsoft.com/office/drawing/2014/main" id="{FA63CB42-B86D-293D-40D4-98852D5BE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564" y="138357"/>
            <a:ext cx="2336899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Scatophagus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argus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>
            <a:extLst>
              <a:ext uri="{FF2B5EF4-FFF2-40B4-BE49-F238E27FC236}">
                <a16:creationId xmlns:a16="http://schemas.microsoft.com/office/drawing/2014/main" id="{4CD6B535-DE3F-3EE8-076A-B4834F0F6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1" y="1246742"/>
            <a:ext cx="11356171" cy="50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>
            <a:extLst>
              <a:ext uri="{FF2B5EF4-FFF2-40B4-BE49-F238E27FC236}">
                <a16:creationId xmlns:a16="http://schemas.microsoft.com/office/drawing/2014/main" id="{9670A94B-E9C4-3A39-D6E6-9D3D0A853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890" y="294102"/>
            <a:ext cx="2511028" cy="24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Gerres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filamentosus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>
            <a:extLst>
              <a:ext uri="{FF2B5EF4-FFF2-40B4-BE49-F238E27FC236}">
                <a16:creationId xmlns:a16="http://schemas.microsoft.com/office/drawing/2014/main" id="{D00D65BB-199F-DC18-8A8A-D777120AA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6" y="1294228"/>
            <a:ext cx="10848600" cy="510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>
            <a:extLst>
              <a:ext uri="{FF2B5EF4-FFF2-40B4-BE49-F238E27FC236}">
                <a16:creationId xmlns:a16="http://schemas.microsoft.com/office/drawing/2014/main" id="{E4366A86-B0B3-7B0C-05F5-E89C3F203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02" y="457199"/>
            <a:ext cx="2575322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pelates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uadrilineatus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>
            <a:extLst>
              <a:ext uri="{FF2B5EF4-FFF2-40B4-BE49-F238E27FC236}">
                <a16:creationId xmlns:a16="http://schemas.microsoft.com/office/drawing/2014/main" id="{5E87F53F-AE3E-6A78-DCB1-DF35556E0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41" y="1237130"/>
            <a:ext cx="10424917" cy="516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>
            <a:extLst>
              <a:ext uri="{FF2B5EF4-FFF2-40B4-BE49-F238E27FC236}">
                <a16:creationId xmlns:a16="http://schemas.microsoft.com/office/drawing/2014/main" id="{2D68674B-B236-3AE8-5C21-9917F9526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602" y="304502"/>
            <a:ext cx="2379762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Etroplus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suratensis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>
            <a:extLst>
              <a:ext uri="{FF2B5EF4-FFF2-40B4-BE49-F238E27FC236}">
                <a16:creationId xmlns:a16="http://schemas.microsoft.com/office/drawing/2014/main" id="{5264192C-0774-37BD-6186-C037C824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57" y="1141634"/>
            <a:ext cx="10993686" cy="514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>
            <a:extLst>
              <a:ext uri="{FF2B5EF4-FFF2-40B4-BE49-F238E27FC236}">
                <a16:creationId xmlns:a16="http://schemas.microsoft.com/office/drawing/2014/main" id="{0768C751-AC03-00BB-1A2D-E73963F4E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564" y="267639"/>
            <a:ext cx="2299394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Sphyraena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forsteri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>
            <a:extLst>
              <a:ext uri="{FF2B5EF4-FFF2-40B4-BE49-F238E27FC236}">
                <a16:creationId xmlns:a16="http://schemas.microsoft.com/office/drawing/2014/main" id="{E053C482-9DF8-9F91-F75D-44DA3AB41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61" y="858694"/>
            <a:ext cx="11063392" cy="558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>
            <a:extLst>
              <a:ext uri="{FF2B5EF4-FFF2-40B4-BE49-F238E27FC236}">
                <a16:creationId xmlns:a16="http://schemas.microsoft.com/office/drawing/2014/main" id="{640F02ED-60CE-2C3F-36BE-88C7C5B78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642" y="167792"/>
            <a:ext cx="1390353" cy="24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>
                <a:latin typeface="Times New Roman" panose="02020603050405020304" pitchFamily="18" charset="0"/>
              </a:rPr>
              <a:t>Atule mate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>
            <a:extLst>
              <a:ext uri="{FF2B5EF4-FFF2-40B4-BE49-F238E27FC236}">
                <a16:creationId xmlns:a16="http://schemas.microsoft.com/office/drawing/2014/main" id="{8171C13A-32B1-185A-CC99-12042818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09" y="1239336"/>
            <a:ext cx="10855940" cy="5201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>
            <a:extLst>
              <a:ext uri="{FF2B5EF4-FFF2-40B4-BE49-F238E27FC236}">
                <a16:creationId xmlns:a16="http://schemas.microsoft.com/office/drawing/2014/main" id="{758429C6-EEE8-6A67-A8BF-CF10E5DA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3136" y="264161"/>
            <a:ext cx="3544193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Pseudotriacanthus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strigilifer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D8A-8E8B-8500-2DEA-F57DE543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599"/>
            <a:ext cx="10515600" cy="1325563"/>
          </a:xfrm>
        </p:spPr>
        <p:txBody>
          <a:bodyPr/>
          <a:lstStyle/>
          <a:p>
            <a:pPr algn="ctr"/>
            <a:r>
              <a:rPr lang="en-US" sz="4800" b="1" dirty="0">
                <a:latin typeface="Abadi" panose="020F0502020204030204" pitchFamily="34" charset="0"/>
              </a:rPr>
              <a:t>VILLAGES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40DDB-9A50-8970-8A6A-EC1B60A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527" y="1701884"/>
            <a:ext cx="20108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PASI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PATTINUM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280B9D-26A1-3A0C-F406-48FF927C1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660" y="1655718"/>
            <a:ext cx="20108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MUTHUKUDA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person holding a crab&#10;&#10;Description automatically generated">
            <a:extLst>
              <a:ext uri="{FF2B5EF4-FFF2-40B4-BE49-F238E27FC236}">
                <a16:creationId xmlns:a16="http://schemas.microsoft.com/office/drawing/2014/main" id="{3E5415DE-9929-D6E9-EE5B-64F1AFF6A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03" y="2106907"/>
            <a:ext cx="2361304" cy="4198236"/>
          </a:xfrm>
          <a:prstGeom prst="rect">
            <a:avLst/>
          </a:prstGeom>
        </p:spPr>
      </p:pic>
      <p:pic>
        <p:nvPicPr>
          <p:cNvPr id="4" name="Picture 3" descr="A person standing next to another person&#10;&#10;Description automatically generated">
            <a:extLst>
              <a:ext uri="{FF2B5EF4-FFF2-40B4-BE49-F238E27FC236}">
                <a16:creationId xmlns:a16="http://schemas.microsoft.com/office/drawing/2014/main" id="{668E0BB2-AF56-37B2-5C99-FA6E3D2A8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8" y="2009491"/>
            <a:ext cx="2471059" cy="43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0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>
            <a:extLst>
              <a:ext uri="{FF2B5EF4-FFF2-40B4-BE49-F238E27FC236}">
                <a16:creationId xmlns:a16="http://schemas.microsoft.com/office/drawing/2014/main" id="{1EF11FAE-9F15-EDF9-CFD8-8E013BDA8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0" y="1051340"/>
            <a:ext cx="10928921" cy="542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>
            <a:extLst>
              <a:ext uri="{FF2B5EF4-FFF2-40B4-BE49-F238E27FC236}">
                <a16:creationId xmlns:a16="http://schemas.microsoft.com/office/drawing/2014/main" id="{ECF7916E-2A5F-5317-8942-F5A92B83E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4113" y="228671"/>
            <a:ext cx="2870002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Chiloscyllium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griseum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>
            <a:extLst>
              <a:ext uri="{FF2B5EF4-FFF2-40B4-BE49-F238E27FC236}">
                <a16:creationId xmlns:a16="http://schemas.microsoft.com/office/drawing/2014/main" id="{E45F7866-7BD6-C679-3213-E6FD6330F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29" y="1257615"/>
            <a:ext cx="10883384" cy="490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">
            <a:extLst>
              <a:ext uri="{FF2B5EF4-FFF2-40B4-BE49-F238E27FC236}">
                <a16:creationId xmlns:a16="http://schemas.microsoft.com/office/drawing/2014/main" id="{63D54509-8D13-E365-4123-C7F50A430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635" y="393852"/>
            <a:ext cx="1984177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>
                <a:latin typeface="Times New Roman" panose="02020603050405020304" pitchFamily="18" charset="0"/>
              </a:rPr>
              <a:t>Sepia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pharaonis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>
            <a:extLst>
              <a:ext uri="{FF2B5EF4-FFF2-40B4-BE49-F238E27FC236}">
                <a16:creationId xmlns:a16="http://schemas.microsoft.com/office/drawing/2014/main" id="{869EC7ED-4519-E423-F494-4105A797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51" y="1074346"/>
            <a:ext cx="11153698" cy="530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>
            <a:extLst>
              <a:ext uri="{FF2B5EF4-FFF2-40B4-BE49-F238E27FC236}">
                <a16:creationId xmlns:a16="http://schemas.microsoft.com/office/drawing/2014/main" id="{07A222C7-CB69-2353-2403-2C0A83684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16" y="321837"/>
            <a:ext cx="2211884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Neotrygon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indica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sh in a metal bowl&#10;&#10;Description automatically generated">
            <a:extLst>
              <a:ext uri="{FF2B5EF4-FFF2-40B4-BE49-F238E27FC236}">
                <a16:creationId xmlns:a16="http://schemas.microsoft.com/office/drawing/2014/main" id="{D9FB2D8F-DFFA-94DB-F14A-20C443CB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94721" y="1229733"/>
            <a:ext cx="6802557" cy="510191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6D2470C-3886-9F01-FE4C-82C9E2528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296" y="287927"/>
            <a:ext cx="857250" cy="23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/>
              <a:t>Trachinotus</a:t>
            </a:r>
            <a:r>
              <a:rPr lang="en-US" altLang="en-US" sz="4000" b="1" i="1" dirty="0"/>
              <a:t> </a:t>
            </a:r>
            <a:r>
              <a:rPr lang="en-US" altLang="en-US" sz="4000" b="1" i="1" dirty="0" err="1"/>
              <a:t>mookale</a:t>
            </a:r>
            <a:endParaRPr lang="en-US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972923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fish lying on a white surface&#10;&#10;Description automatically generated">
            <a:extLst>
              <a:ext uri="{FF2B5EF4-FFF2-40B4-BE49-F238E27FC236}">
                <a16:creationId xmlns:a16="http://schemas.microsoft.com/office/drawing/2014/main" id="{B714706C-38C9-F988-68CA-15B1EE8F2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94227" y="1200580"/>
            <a:ext cx="9603545" cy="54019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DD9F22-8E30-8329-04BF-1FD86174F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918" y="299837"/>
            <a:ext cx="857250" cy="23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/>
              <a:t>Scomberoides</a:t>
            </a:r>
            <a:r>
              <a:rPr lang="en-US" altLang="en-US" sz="4000" b="1" i="1" dirty="0"/>
              <a:t> </a:t>
            </a:r>
            <a:r>
              <a:rPr lang="en-US" altLang="en-US" sz="4000" b="1" i="1" dirty="0" err="1"/>
              <a:t>commersonianus</a:t>
            </a:r>
            <a:endParaRPr lang="en-US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18871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ABF6A-79E7-DC13-1ECD-15B525CDF067}"/>
              </a:ext>
            </a:extLst>
          </p:cNvPr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900" b="1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Non target </a:t>
            </a:r>
            <a:r>
              <a:rPr lang="en-US" sz="8900" b="1" dirty="0">
                <a:ea typeface="+mj-ea"/>
                <a:cs typeface="+mj-cs"/>
              </a:rPr>
              <a:t>Shell</a:t>
            </a:r>
            <a:r>
              <a:rPr lang="en-US" sz="8900" b="1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fishes found in the Region</a:t>
            </a:r>
            <a:endParaRPr lang="en-US" sz="8900" b="1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8911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>
            <a:extLst>
              <a:ext uri="{FF2B5EF4-FFF2-40B4-BE49-F238E27FC236}">
                <a16:creationId xmlns:a16="http://schemas.microsoft.com/office/drawing/2014/main" id="{36925477-38C9-1A9E-BE29-3FEC0E9E9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50" y="1294228"/>
            <a:ext cx="11495699" cy="510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2">
            <a:extLst>
              <a:ext uri="{FF2B5EF4-FFF2-40B4-BE49-F238E27FC236}">
                <a16:creationId xmlns:a16="http://schemas.microsoft.com/office/drawing/2014/main" id="{AE15050C-ED92-6FAA-CE2D-C91642286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727" y="337097"/>
            <a:ext cx="857250" cy="23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/>
              <a:t>Lambis</a:t>
            </a:r>
            <a:endParaRPr lang="en-US" altLang="en-US" sz="4000" b="1" i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2">
            <a:extLst>
              <a:ext uri="{FF2B5EF4-FFF2-40B4-BE49-F238E27FC236}">
                <a16:creationId xmlns:a16="http://schemas.microsoft.com/office/drawing/2014/main" id="{EF08ECA3-6204-F98C-D646-EA6F8F389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533" y="1147563"/>
            <a:ext cx="9658934" cy="5309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3">
            <a:extLst>
              <a:ext uri="{FF2B5EF4-FFF2-40B4-BE49-F238E27FC236}">
                <a16:creationId xmlns:a16="http://schemas.microsoft.com/office/drawing/2014/main" id="{2C4EDB3D-08CC-37F4-9183-F42EB19A5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3136" y="272356"/>
            <a:ext cx="3372743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Margistrombus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marainatus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>
            <a:extLst>
              <a:ext uri="{FF2B5EF4-FFF2-40B4-BE49-F238E27FC236}">
                <a16:creationId xmlns:a16="http://schemas.microsoft.com/office/drawing/2014/main" id="{C25FA0AD-5010-F692-1DCB-A302361CF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95" y="1253728"/>
            <a:ext cx="11367809" cy="515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>
            <a:extLst>
              <a:ext uri="{FF2B5EF4-FFF2-40B4-BE49-F238E27FC236}">
                <a16:creationId xmlns:a16="http://schemas.microsoft.com/office/drawing/2014/main" id="{2611C5F6-8369-0FEA-BF86-D3B497C5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493" y="447227"/>
            <a:ext cx="868859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Paphia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059B474A-C434-1A4F-59BB-734D5EA23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8" y="1127819"/>
            <a:ext cx="11639844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2">
            <a:extLst>
              <a:ext uri="{FF2B5EF4-FFF2-40B4-BE49-F238E27FC236}">
                <a16:creationId xmlns:a16="http://schemas.microsoft.com/office/drawing/2014/main" id="{BB06BCE3-FEC3-EF98-A3E5-B9726C7D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763" y="272356"/>
            <a:ext cx="868859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Paphia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D8A-8E8B-8500-2DEA-F57DE543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599"/>
            <a:ext cx="10515600" cy="1325563"/>
          </a:xfrm>
        </p:spPr>
        <p:txBody>
          <a:bodyPr/>
          <a:lstStyle/>
          <a:p>
            <a:pPr algn="ctr"/>
            <a:r>
              <a:rPr lang="en-US" sz="4800" b="1" dirty="0">
                <a:latin typeface="Abadi" panose="020F0502020204030204" pitchFamily="34" charset="0"/>
              </a:rPr>
              <a:t>VILLAGES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5110EE-DC75-07FA-2B4B-84192F1B6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889" y="1786353"/>
            <a:ext cx="2450395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KRISHNAJIPATTINAM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40DDB-9A50-8970-8A6A-EC1B60A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070" y="1824825"/>
            <a:ext cx="20108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kern="100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KOLLUKADU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280B9D-26A1-3A0C-F406-48FF927C1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737" y="1824825"/>
            <a:ext cx="2450396" cy="37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SENTHALAIPATTINAM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09E99-F7B4-029F-620D-EDCDF11C0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2" b="21085"/>
          <a:stretch/>
        </p:blipFill>
        <p:spPr bwMode="auto">
          <a:xfrm>
            <a:off x="731167" y="2413589"/>
            <a:ext cx="2889979" cy="32994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4B6314-7B97-369A-4D78-CFFAF8D71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41" y="2379755"/>
            <a:ext cx="2889979" cy="3853552"/>
          </a:xfrm>
          <a:prstGeom prst="rect">
            <a:avLst/>
          </a:prstGeom>
        </p:spPr>
      </p:pic>
      <p:pic>
        <p:nvPicPr>
          <p:cNvPr id="10" name="Picture 9" descr="A person standing next to another person on a boat&#10;&#10;Description automatically generated">
            <a:extLst>
              <a:ext uri="{FF2B5EF4-FFF2-40B4-BE49-F238E27FC236}">
                <a16:creationId xmlns:a16="http://schemas.microsoft.com/office/drawing/2014/main" id="{968E5DC6-8C04-7314-F70D-4EB38968C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15" y="2194157"/>
            <a:ext cx="1969145" cy="437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>
            <a:extLst>
              <a:ext uri="{FF2B5EF4-FFF2-40B4-BE49-F238E27FC236}">
                <a16:creationId xmlns:a16="http://schemas.microsoft.com/office/drawing/2014/main" id="{A6F34D0D-E8BF-1B6F-2544-AD6C77333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8" y="1398499"/>
            <a:ext cx="10870624" cy="497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>
            <a:extLst>
              <a:ext uri="{FF2B5EF4-FFF2-40B4-BE49-F238E27FC236}">
                <a16:creationId xmlns:a16="http://schemas.microsoft.com/office/drawing/2014/main" id="{C6D9B05A-2EAC-727E-E454-829572984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894" y="620696"/>
            <a:ext cx="850106" cy="23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Pectan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>
            <a:extLst>
              <a:ext uri="{FF2B5EF4-FFF2-40B4-BE49-F238E27FC236}">
                <a16:creationId xmlns:a16="http://schemas.microsoft.com/office/drawing/2014/main" id="{3B137005-14AB-7403-BDCC-FA231992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2" y="868885"/>
            <a:ext cx="11903855" cy="571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id="{00F8DB69-39E1-640F-4F43-8B93E0E9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9841" y="121624"/>
            <a:ext cx="2199382" cy="3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Turbinella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pyrum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>
            <a:extLst>
              <a:ext uri="{FF2B5EF4-FFF2-40B4-BE49-F238E27FC236}">
                <a16:creationId xmlns:a16="http://schemas.microsoft.com/office/drawing/2014/main" id="{AE47DCC5-5A40-621B-8BE8-6C7E7F22F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1" y="1165587"/>
            <a:ext cx="10041938" cy="512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>
            <a:extLst>
              <a:ext uri="{FF2B5EF4-FFF2-40B4-BE49-F238E27FC236}">
                <a16:creationId xmlns:a16="http://schemas.microsoft.com/office/drawing/2014/main" id="{5C043677-7979-154F-4000-0C684BB5E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983" y="204911"/>
            <a:ext cx="2819103" cy="35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latin typeface="Times New Roman" panose="02020603050405020304" pitchFamily="18" charset="0"/>
              </a:rPr>
              <a:t>oratosquilla</a:t>
            </a:r>
            <a:r>
              <a:rPr lang="en-US" altLang="en-US" sz="40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i="1" dirty="0" err="1">
                <a:latin typeface="Times New Roman" panose="02020603050405020304" pitchFamily="18" charset="0"/>
              </a:rPr>
              <a:t>interrupta</a:t>
            </a:r>
            <a:endParaRPr lang="en-US" altLang="en-US" sz="4000" b="1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>
            <a:extLst>
              <a:ext uri="{FF2B5EF4-FFF2-40B4-BE49-F238E27FC236}">
                <a16:creationId xmlns:a16="http://schemas.microsoft.com/office/drawing/2014/main" id="{D4AC7DB9-F69F-77B0-66CF-960429A38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6" y="1140111"/>
            <a:ext cx="11331988" cy="527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>
            <a:extLst>
              <a:ext uri="{FF2B5EF4-FFF2-40B4-BE49-F238E27FC236}">
                <a16:creationId xmlns:a16="http://schemas.microsoft.com/office/drawing/2014/main" id="{1CA0D632-9A5B-E81D-87A9-79CF1670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713" y="319237"/>
            <a:ext cx="2305645" cy="24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>
                <a:latin typeface="Times New Roman" panose="02020603050405020304" pitchFamily="18" charset="0"/>
              </a:rPr>
              <a:t>Penaeus monodon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09C55A6-6F0B-7EA8-7320-6D6B13D50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231" y="319237"/>
            <a:ext cx="2305645" cy="24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algn="ctr" rtl="0" eaLnBrk="1" fontAlgn="b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i="1" u="none" strike="noStrike" kern="1200" dirty="0" err="1">
                <a:effectLst/>
                <a:latin typeface="Calibri" panose="020F0502020204030204" pitchFamily="34" charset="0"/>
              </a:rPr>
              <a:t>Portunus</a:t>
            </a:r>
            <a:r>
              <a:rPr lang="en-US" sz="4000" b="1" i="1" u="none" strike="noStrike" kern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4000" b="1" i="1" u="none" strike="noStrike" kern="1200" dirty="0" err="1">
                <a:effectLst/>
                <a:latin typeface="Calibri" panose="020F0502020204030204" pitchFamily="34" charset="0"/>
              </a:rPr>
              <a:t>sanguinolentus</a:t>
            </a:r>
            <a:endParaRPr lang="en-US" sz="4000" b="1" i="1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crab on a white towel&#10;&#10;Description automatically generated">
            <a:extLst>
              <a:ext uri="{FF2B5EF4-FFF2-40B4-BE49-F238E27FC236}">
                <a16:creationId xmlns:a16="http://schemas.microsoft.com/office/drawing/2014/main" id="{00DDE69B-4B67-7BD9-34E5-BD339AB37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47987" y="-1357750"/>
            <a:ext cx="5496025" cy="102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90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66394A0-291D-32E4-676B-417876B98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713" y="319237"/>
            <a:ext cx="2305645" cy="24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algn="ctr" rtl="0" eaLnBrk="1" fontAlgn="b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i="1" u="none" strike="noStrike" dirty="0">
                <a:effectLst/>
                <a:latin typeface="Arial" panose="020B0604020202020204" pitchFamily="34" charset="0"/>
              </a:rPr>
              <a:t>Biscuit Crab</a:t>
            </a:r>
          </a:p>
        </p:txBody>
      </p:sp>
      <p:pic>
        <p:nvPicPr>
          <p:cNvPr id="4" name="Picture 3" descr="A pile of shells and starfish&#10;&#10;Description automatically generated">
            <a:extLst>
              <a:ext uri="{FF2B5EF4-FFF2-40B4-BE49-F238E27FC236}">
                <a16:creationId xmlns:a16="http://schemas.microsoft.com/office/drawing/2014/main" id="{011320A6-53D3-A628-F2C2-28D497AB5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47" y="1374058"/>
            <a:ext cx="9253415" cy="52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9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66394A0-291D-32E4-676B-417876B98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713" y="319237"/>
            <a:ext cx="2305645" cy="24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algn="ctr" rtl="0" eaLnBrk="1" fontAlgn="b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i="1" u="none" strike="noStrike" kern="1200" dirty="0">
                <a:effectLst/>
                <a:latin typeface="Calibri" panose="020F0502020204030204" pitchFamily="34" charset="0"/>
              </a:rPr>
              <a:t>Charybdis </a:t>
            </a:r>
            <a:r>
              <a:rPr lang="en-US" sz="4000" b="1" i="1" u="none" strike="noStrike" kern="1200" dirty="0" err="1">
                <a:effectLst/>
                <a:latin typeface="Calibri" panose="020F0502020204030204" pitchFamily="34" charset="0"/>
              </a:rPr>
              <a:t>feriata</a:t>
            </a:r>
            <a:endParaRPr lang="en-US" sz="4000" b="1" i="1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crab on a white surface&#10;&#10;Description automatically generated">
            <a:extLst>
              <a:ext uri="{FF2B5EF4-FFF2-40B4-BE49-F238E27FC236}">
                <a16:creationId xmlns:a16="http://schemas.microsoft.com/office/drawing/2014/main" id="{9152AAD5-BC8A-427E-CEF1-56E0E2D65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65047" y="-1150218"/>
            <a:ext cx="5621582" cy="999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00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66394A0-291D-32E4-676B-417876B98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713" y="319237"/>
            <a:ext cx="2305645" cy="24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>
                <a:latin typeface="Times New Roman" panose="02020603050405020304" pitchFamily="18" charset="0"/>
              </a:rPr>
              <a:t>Charybdis natator</a:t>
            </a:r>
          </a:p>
        </p:txBody>
      </p:sp>
      <p:pic>
        <p:nvPicPr>
          <p:cNvPr id="3" name="Picture 2" descr="A crab on a white towel&#10;&#10;Description automatically generated">
            <a:extLst>
              <a:ext uri="{FF2B5EF4-FFF2-40B4-BE49-F238E27FC236}">
                <a16:creationId xmlns:a16="http://schemas.microsoft.com/office/drawing/2014/main" id="{ADF6256C-5199-A392-8E5C-7138C468A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09998" y="-1466914"/>
            <a:ext cx="5572004" cy="104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5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19D76-09A5-F31D-3C59-FB3F2AAD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i="1" u="none" strike="noStrike" dirty="0">
                <a:effectLst/>
                <a:latin typeface="+mn-lt"/>
              </a:rPr>
              <a:t>SPECIES WEIGHT </a:t>
            </a:r>
            <a:br>
              <a:rPr lang="en-US" sz="6000" b="1" i="1" u="none" strike="noStrike" dirty="0">
                <a:solidFill>
                  <a:srgbClr val="FFFFFF"/>
                </a:solidFill>
                <a:effectLst/>
                <a:latin typeface="+mn-lt"/>
              </a:rPr>
            </a:br>
            <a:endParaRPr lang="en-US" sz="5200" b="1" i="1" dirty="0">
              <a:latin typeface="+mn-lt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E8785E2-9296-C4AB-72A1-EA4E3B2D44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900680"/>
              </p:ext>
            </p:extLst>
          </p:nvPr>
        </p:nvGraphicFramePr>
        <p:xfrm>
          <a:off x="1277472" y="1828800"/>
          <a:ext cx="9614648" cy="4472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545">
                  <a:extLst>
                    <a:ext uri="{9D8B030D-6E8A-4147-A177-3AD203B41FA5}">
                      <a16:colId xmlns:a16="http://schemas.microsoft.com/office/drawing/2014/main" val="2503607464"/>
                    </a:ext>
                  </a:extLst>
                </a:gridCol>
                <a:gridCol w="5665384">
                  <a:extLst>
                    <a:ext uri="{9D8B030D-6E8A-4147-A177-3AD203B41FA5}">
                      <a16:colId xmlns:a16="http://schemas.microsoft.com/office/drawing/2014/main" val="3111270496"/>
                    </a:ext>
                  </a:extLst>
                </a:gridCol>
                <a:gridCol w="2867719">
                  <a:extLst>
                    <a:ext uri="{9D8B030D-6E8A-4147-A177-3AD203B41FA5}">
                      <a16:colId xmlns:a16="http://schemas.microsoft.com/office/drawing/2014/main" val="3682494655"/>
                    </a:ext>
                  </a:extLst>
                </a:gridCol>
              </a:tblGrid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No.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SPECIES 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WEIGHT/Gm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2563582209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 Scatophagus argus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150 - 180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344038114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Scomberoides commersonianus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500 - 580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878722804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Trachinotus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mookale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450 - 530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814766802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Brevitrygon imbricata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180 - 220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321452663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Chiloscyllium griseum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210 - 250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1867759954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Cynoglossus broadhursti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75 - 90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2093319795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Sillago sihama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60 - 70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1248824583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caranx sexfaciatus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210-270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1479868484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siganus javus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200-300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2673194386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scatophagus argus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238-250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1005788143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Echinodermata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06 to 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176529892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Terebra nebulosa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04 to 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428017612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Thais bufo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06 to 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2734840210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Marginella angustata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 to 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2193872386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Lambis chiragra arthritis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 30 - 35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3627299277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Harpulina lapponica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12 - 14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2178936172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Fasciolaria filamentosa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63 - 80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256933315"/>
                  </a:ext>
                </a:extLst>
              </a:tr>
              <a:tr h="235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 Aluterus monoceros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200 - 290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09" marR="10209" marT="10209" marB="0" anchor="b"/>
                </a:tc>
                <a:extLst>
                  <a:ext uri="{0D108BD9-81ED-4DB2-BD59-A6C34878D82A}">
                    <a16:rowId xmlns:a16="http://schemas.microsoft.com/office/drawing/2014/main" val="125031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083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ABF6A-79E7-DC13-1ECD-15B525CDF067}"/>
              </a:ext>
            </a:extLst>
          </p:cNvPr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b="1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ETP species found in the Region</a:t>
            </a:r>
            <a:endParaRPr lang="en-US" sz="9800" b="1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2047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D8A-8E8B-8500-2DEA-F57DE543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599"/>
            <a:ext cx="10515600" cy="1325563"/>
          </a:xfrm>
        </p:spPr>
        <p:txBody>
          <a:bodyPr/>
          <a:lstStyle/>
          <a:p>
            <a:pPr algn="ctr"/>
            <a:r>
              <a:rPr lang="en-US" sz="4800" b="1" dirty="0">
                <a:latin typeface="Abadi" panose="020F0502020204030204" pitchFamily="34" charset="0"/>
              </a:rPr>
              <a:t>VILLAGES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40DDB-9A50-8970-8A6A-EC1B60A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527" y="1617246"/>
            <a:ext cx="2010814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PONNAGARAM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280B9D-26A1-3A0C-F406-48FF927C1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144" y="1558676"/>
            <a:ext cx="25052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SAMBAIPATTINAM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E09FD-A053-3D1D-3972-048CCDACA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58" y="2205007"/>
            <a:ext cx="4968136" cy="3726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93269E-914D-1E46-0AE7-CB11F9C1A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603" y="2205007"/>
            <a:ext cx="5083138" cy="38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47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>
            <a:extLst>
              <a:ext uri="{FF2B5EF4-FFF2-40B4-BE49-F238E27FC236}">
                <a16:creationId xmlns:a16="http://schemas.microsoft.com/office/drawing/2014/main" id="{5C1220C1-EAD7-C47E-77B4-D74A35156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65" y="1496037"/>
            <a:ext cx="10954030" cy="488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>
            <a:extLst>
              <a:ext uri="{FF2B5EF4-FFF2-40B4-BE49-F238E27FC236}">
                <a16:creationId xmlns:a16="http://schemas.microsoft.com/office/drawing/2014/main" id="{EDE53D33-7F92-4F1A-D2BE-89AD35D6F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820" y="631120"/>
            <a:ext cx="2201168" cy="23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/>
              <a:t>Holothuria</a:t>
            </a:r>
            <a:r>
              <a:rPr lang="en-US" altLang="en-US" sz="4000" b="1" i="1" dirty="0"/>
              <a:t> </a:t>
            </a:r>
            <a:r>
              <a:rPr lang="en-US" altLang="en-US" sz="4000" b="1" i="1" dirty="0" err="1"/>
              <a:t>scabra</a:t>
            </a:r>
            <a:endParaRPr lang="en-US" altLang="en-US" sz="4000" b="1" i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>
            <a:extLst>
              <a:ext uri="{FF2B5EF4-FFF2-40B4-BE49-F238E27FC236}">
                <a16:creationId xmlns:a16="http://schemas.microsoft.com/office/drawing/2014/main" id="{3D7003BF-ECA0-F6E0-5036-9B4D959A0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34" y="950118"/>
            <a:ext cx="7056780" cy="530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6BF533-5313-D4B9-DD9E-FD601F1C4DE6}"/>
              </a:ext>
            </a:extLst>
          </p:cNvPr>
          <p:cNvSpPr/>
          <p:nvPr/>
        </p:nvSpPr>
        <p:spPr>
          <a:xfrm>
            <a:off x="158030" y="213825"/>
            <a:ext cx="5728394" cy="250031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spcAft>
                <a:spcPts val="2599"/>
              </a:spcAft>
              <a:defRPr/>
            </a:pPr>
            <a:r>
              <a:rPr lang="la" sz="4000" b="1" i="1" spc="-28" dirty="0">
                <a:latin typeface="Calibri"/>
              </a:rPr>
              <a:t>Hippocampus </a:t>
            </a:r>
            <a:r>
              <a:rPr lang="en-US" sz="4000" b="1" i="1" spc="-28" dirty="0" err="1">
                <a:latin typeface="Calibri"/>
              </a:rPr>
              <a:t>kellogi</a:t>
            </a:r>
            <a:r>
              <a:rPr lang="en-US" sz="4000" b="1" i="1" spc="-28" dirty="0">
                <a:latin typeface="Calibri"/>
              </a:rPr>
              <a:t> (left) and </a:t>
            </a:r>
            <a:r>
              <a:rPr lang="la" sz="4000" b="1" i="1" spc="-28" dirty="0">
                <a:latin typeface="Calibri"/>
              </a:rPr>
              <a:t>Hippocampus </a:t>
            </a:r>
            <a:r>
              <a:rPr lang="en-US" sz="4000" b="1" i="1" spc="-28" dirty="0" err="1">
                <a:latin typeface="Calibri"/>
              </a:rPr>
              <a:t>kuda</a:t>
            </a:r>
            <a:r>
              <a:rPr lang="en-US" sz="4000" b="1" i="1" spc="-28" dirty="0">
                <a:latin typeface="Calibri"/>
              </a:rPr>
              <a:t> (right)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ABF6A-79E7-DC13-1ECD-15B525CDF067}"/>
              </a:ext>
            </a:extLst>
          </p:cNvPr>
          <p:cNvSpPr txBox="1"/>
          <p:nvPr/>
        </p:nvSpPr>
        <p:spPr>
          <a:xfrm>
            <a:off x="1285241" y="318165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Sea Grass</a:t>
            </a:r>
            <a:endParaRPr lang="en-US" sz="8100" b="1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5333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E2E9F-686C-2ADC-04BE-78448FA2CD98}"/>
              </a:ext>
            </a:extLst>
          </p:cNvPr>
          <p:cNvSpPr txBox="1"/>
          <p:nvPr/>
        </p:nvSpPr>
        <p:spPr>
          <a:xfrm>
            <a:off x="1001684" y="170412"/>
            <a:ext cx="4090821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5200" b="1" i="1" kern="1200" dirty="0" err="1">
                <a:solidFill>
                  <a:schemeClr val="tx1"/>
                </a:solidFill>
                <a:ea typeface="+mj-ea"/>
                <a:cs typeface="+mj-cs"/>
              </a:rPr>
              <a:t>Karumpul</a:t>
            </a:r>
            <a:endParaRPr lang="en-US" altLang="en-US" sz="5200" b="1" i="1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3" name="Picture 2" descr="A hand holding a small plant&#10;&#10;Description automatically generated">
            <a:extLst>
              <a:ext uri="{FF2B5EF4-FFF2-40B4-BE49-F238E27FC236}">
                <a16:creationId xmlns:a16="http://schemas.microsoft.com/office/drawing/2014/main" id="{FBC0DA44-2CBA-4B65-C494-01D22A45A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r="6813" b="-3"/>
          <a:stretch/>
        </p:blipFill>
        <p:spPr>
          <a:xfrm flipH="1"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A beach with boats and trees&#10;&#10;Description automatically generated">
            <a:extLst>
              <a:ext uri="{FF2B5EF4-FFF2-40B4-BE49-F238E27FC236}">
                <a16:creationId xmlns:a16="http://schemas.microsoft.com/office/drawing/2014/main" id="{65EB023C-BA3C-B06C-F4A9-E29284588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r="-3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65EAF-2B23-F334-6EFD-F65F79F2C0D4}"/>
              </a:ext>
            </a:extLst>
          </p:cNvPr>
          <p:cNvSpPr txBox="1"/>
          <p:nvPr/>
        </p:nvSpPr>
        <p:spPr>
          <a:xfrm>
            <a:off x="7046184" y="170412"/>
            <a:ext cx="4090821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5200" b="1" i="1" dirty="0" err="1">
                <a:ea typeface="+mj-ea"/>
                <a:cs typeface="+mj-cs"/>
              </a:rPr>
              <a:t>Semp</a:t>
            </a:r>
            <a:r>
              <a:rPr lang="en-US" altLang="en-US" sz="5200" b="1" i="1" kern="1200" dirty="0" err="1">
                <a:solidFill>
                  <a:schemeClr val="tx1"/>
                </a:solidFill>
                <a:ea typeface="+mj-ea"/>
                <a:cs typeface="+mj-cs"/>
              </a:rPr>
              <a:t>pul</a:t>
            </a:r>
            <a:endParaRPr lang="en-US" altLang="en-US" sz="5200" b="1" i="1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2656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17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9E2E9F-686C-2ADC-04BE-78448FA2CD98}"/>
              </a:ext>
            </a:extLst>
          </p:cNvPr>
          <p:cNvSpPr txBox="1"/>
          <p:nvPr/>
        </p:nvSpPr>
        <p:spPr>
          <a:xfrm>
            <a:off x="804672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000" b="1" i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Sea Grass Types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B9DBE08-9C41-57D2-72C3-6DDC92306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800" b="1" i="1">
                <a:solidFill>
                  <a:schemeClr val="tx2"/>
                </a:solidFill>
              </a:rPr>
              <a:t>Sempati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800" b="1" i="1">
                <a:solidFill>
                  <a:schemeClr val="tx2"/>
                </a:solidFill>
              </a:rPr>
              <a:t>Karnjempati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800" b="1" i="1">
                <a:solidFill>
                  <a:schemeClr val="tx2"/>
                </a:solidFill>
              </a:rPr>
              <a:t>Karumpul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800" b="1" i="1">
                <a:solidFill>
                  <a:schemeClr val="tx2"/>
                </a:solidFill>
              </a:rPr>
              <a:t>Semppul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800" b="1" i="1">
                <a:solidFill>
                  <a:schemeClr val="tx2"/>
                </a:solidFill>
              </a:rPr>
              <a:t>Oolai Passi or Ollai pul</a:t>
            </a:r>
          </a:p>
        </p:txBody>
      </p:sp>
    </p:spTree>
    <p:extLst>
      <p:ext uri="{BB962C8B-B14F-4D97-AF65-F5344CB8AC3E}">
        <p14:creationId xmlns:p14="http://schemas.microsoft.com/office/powerpoint/2010/main" val="683039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D61BD-4112-C1F9-4818-0BB64FF44B28}"/>
              </a:ext>
            </a:extLst>
          </p:cNvPr>
          <p:cNvSpPr txBox="1"/>
          <p:nvPr/>
        </p:nvSpPr>
        <p:spPr>
          <a:xfrm>
            <a:off x="838200" y="557190"/>
            <a:ext cx="10515600" cy="1840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9600" b="1" i="1" kern="1200" dirty="0">
                <a:solidFill>
                  <a:schemeClr val="tx1"/>
                </a:solidFill>
                <a:ea typeface="+mj-ea"/>
                <a:cs typeface="+mj-cs"/>
              </a:rPr>
              <a:t>ETP SPECIES</a:t>
            </a:r>
            <a:endParaRPr lang="en-US" altLang="en-US" sz="5200" b="1" i="1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B0BA147-C5AF-97B2-72DA-FB417005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0" r="-2" b="11436"/>
          <a:stretch/>
        </p:blipFill>
        <p:spPr>
          <a:xfrm>
            <a:off x="182787" y="2558694"/>
            <a:ext cx="2827865" cy="3731891"/>
          </a:xfrm>
          <a:prstGeom prst="rect">
            <a:avLst/>
          </a:prstGeom>
        </p:spPr>
      </p:pic>
      <p:pic>
        <p:nvPicPr>
          <p:cNvPr id="7" name="Picture 6" descr="A starfish on the sand&#10;&#10;Description automatically generated">
            <a:extLst>
              <a:ext uri="{FF2B5EF4-FFF2-40B4-BE49-F238E27FC236}">
                <a16:creationId xmlns:a16="http://schemas.microsoft.com/office/drawing/2014/main" id="{F6343F2F-68A6-1303-2D2A-801535A63B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" r="-2" b="-2"/>
          <a:stretch/>
        </p:blipFill>
        <p:spPr>
          <a:xfrm>
            <a:off x="3180760" y="2558694"/>
            <a:ext cx="2827865" cy="3731891"/>
          </a:xfrm>
          <a:prstGeom prst="rect">
            <a:avLst/>
          </a:prstGeom>
        </p:spPr>
      </p:pic>
      <p:pic>
        <p:nvPicPr>
          <p:cNvPr id="3" name="Picture 2" descr="A person holding a small object&#10;&#10;Description automatically generated">
            <a:extLst>
              <a:ext uri="{FF2B5EF4-FFF2-40B4-BE49-F238E27FC236}">
                <a16:creationId xmlns:a16="http://schemas.microsoft.com/office/drawing/2014/main" id="{8214B0B6-DE85-C497-918E-D61571A32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8" r="-2" b="998"/>
          <a:stretch/>
        </p:blipFill>
        <p:spPr>
          <a:xfrm>
            <a:off x="6178733" y="2558694"/>
            <a:ext cx="2827865" cy="3731891"/>
          </a:xfrm>
          <a:prstGeom prst="rect">
            <a:avLst/>
          </a:prstGeom>
        </p:spPr>
      </p:pic>
      <p:pic>
        <p:nvPicPr>
          <p:cNvPr id="5" name="Picture 4" descr="A beach with a lot of fish nets&#10;&#10;Description automatically generated with medium confidence">
            <a:extLst>
              <a:ext uri="{FF2B5EF4-FFF2-40B4-BE49-F238E27FC236}">
                <a16:creationId xmlns:a16="http://schemas.microsoft.com/office/drawing/2014/main" id="{179D4404-AF70-FA7C-630F-41F931ED0B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0" r="26205" b="-1"/>
          <a:stretch/>
        </p:blipFill>
        <p:spPr>
          <a:xfrm>
            <a:off x="9176706" y="2558694"/>
            <a:ext cx="2827865" cy="37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49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D61BD-4112-C1F9-4818-0BB64FF44B28}"/>
              </a:ext>
            </a:extLst>
          </p:cNvPr>
          <p:cNvSpPr txBox="1"/>
          <p:nvPr/>
        </p:nvSpPr>
        <p:spPr>
          <a:xfrm>
            <a:off x="1198181" y="557189"/>
            <a:ext cx="9795637" cy="110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en-US" sz="5200" b="1" i="1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erson holding a fishing net&#10;&#10;Description automatically generated">
            <a:extLst>
              <a:ext uri="{FF2B5EF4-FFF2-40B4-BE49-F238E27FC236}">
                <a16:creationId xmlns:a16="http://schemas.microsoft.com/office/drawing/2014/main" id="{CF452996-C6B4-5859-BA4A-2A4C47E7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0" y="1252025"/>
            <a:ext cx="2839941" cy="5048786"/>
          </a:xfrm>
          <a:prstGeom prst="rect">
            <a:avLst/>
          </a:prstGeom>
        </p:spPr>
      </p:pic>
      <p:pic>
        <p:nvPicPr>
          <p:cNvPr id="8" name="Picture 7" descr="A close-up of a liver&#10;&#10;Description automatically generated">
            <a:extLst>
              <a:ext uri="{FF2B5EF4-FFF2-40B4-BE49-F238E27FC236}">
                <a16:creationId xmlns:a16="http://schemas.microsoft.com/office/drawing/2014/main" id="{1A391940-3BB5-1DF0-276B-953276241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58666" r="2995"/>
          <a:stretch/>
        </p:blipFill>
        <p:spPr>
          <a:xfrm>
            <a:off x="8106506" y="2672862"/>
            <a:ext cx="3797536" cy="3004151"/>
          </a:xfrm>
          <a:prstGeom prst="rect">
            <a:avLst/>
          </a:prstGeom>
        </p:spPr>
      </p:pic>
      <p:pic>
        <p:nvPicPr>
          <p:cNvPr id="10" name="Picture 9" descr="A close-up of a liver&#10;&#10;Description automatically generated">
            <a:extLst>
              <a:ext uri="{FF2B5EF4-FFF2-40B4-BE49-F238E27FC236}">
                <a16:creationId xmlns:a16="http://schemas.microsoft.com/office/drawing/2014/main" id="{08884850-BA73-D58B-F15E-0EF0DAA555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733214" y="2560320"/>
            <a:ext cx="4176369" cy="31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05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9E3AB-7670-4341-BE57-656154CE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23" y="623275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b="1" i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223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49E8-7F96-67B9-9A37-7FE1B38E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Non target Finfishes found in the Region</a:t>
            </a:r>
            <a:endParaRPr lang="en-US" sz="6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D7392E-7ACC-5137-D2C9-92015022C5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6746317"/>
              </p:ext>
            </p:extLst>
          </p:nvPr>
        </p:nvGraphicFramePr>
        <p:xfrm>
          <a:off x="551329" y="1546412"/>
          <a:ext cx="10802473" cy="504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208">
                  <a:extLst>
                    <a:ext uri="{9D8B030D-6E8A-4147-A177-3AD203B41FA5}">
                      <a16:colId xmlns:a16="http://schemas.microsoft.com/office/drawing/2014/main" val="3972225739"/>
                    </a:ext>
                  </a:extLst>
                </a:gridCol>
                <a:gridCol w="1998395">
                  <a:extLst>
                    <a:ext uri="{9D8B030D-6E8A-4147-A177-3AD203B41FA5}">
                      <a16:colId xmlns:a16="http://schemas.microsoft.com/office/drawing/2014/main" val="1928201837"/>
                    </a:ext>
                  </a:extLst>
                </a:gridCol>
                <a:gridCol w="2072685">
                  <a:extLst>
                    <a:ext uri="{9D8B030D-6E8A-4147-A177-3AD203B41FA5}">
                      <a16:colId xmlns:a16="http://schemas.microsoft.com/office/drawing/2014/main" val="2286727401"/>
                    </a:ext>
                  </a:extLst>
                </a:gridCol>
                <a:gridCol w="3106054">
                  <a:extLst>
                    <a:ext uri="{9D8B030D-6E8A-4147-A177-3AD203B41FA5}">
                      <a16:colId xmlns:a16="http://schemas.microsoft.com/office/drawing/2014/main" val="828983889"/>
                    </a:ext>
                  </a:extLst>
                </a:gridCol>
                <a:gridCol w="2418131">
                  <a:extLst>
                    <a:ext uri="{9D8B030D-6E8A-4147-A177-3AD203B41FA5}">
                      <a16:colId xmlns:a16="http://schemas.microsoft.com/office/drawing/2014/main" val="1869755918"/>
                    </a:ext>
                  </a:extLst>
                </a:gridCol>
              </a:tblGrid>
              <a:tr h="4522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Serial number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species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Family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+mn-lt"/>
                        </a:rPr>
                        <a:t>Order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Local Name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extLst>
                  <a:ext uri="{0D108BD9-81ED-4DB2-BD59-A6C34878D82A}">
                    <a16:rowId xmlns:a16="http://schemas.microsoft.com/office/drawing/2014/main" val="3165333894"/>
                  </a:ext>
                </a:extLst>
              </a:tr>
              <a:tr h="428981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Eleutheronema tetradactylum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polynemidae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Perciformes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Kala Meen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extLst>
                  <a:ext uri="{0D108BD9-81ED-4DB2-BD59-A6C34878D82A}">
                    <a16:rowId xmlns:a16="http://schemas.microsoft.com/office/drawing/2014/main" val="647507657"/>
                  </a:ext>
                </a:extLst>
              </a:tr>
              <a:tr h="354723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2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caranx sexfaciatus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carangidae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Perciformes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Muntakannu paarai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extLst>
                  <a:ext uri="{0D108BD9-81ED-4DB2-BD59-A6C34878D82A}">
                    <a16:rowId xmlns:a16="http://schemas.microsoft.com/office/drawing/2014/main" val="870810324"/>
                  </a:ext>
                </a:extLst>
              </a:tr>
              <a:tr h="374973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Platycephalus indicus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platycephalidae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Perciformes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Naakku meen, Serruppu meen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extLst>
                  <a:ext uri="{0D108BD9-81ED-4DB2-BD59-A6C34878D82A}">
                    <a16:rowId xmlns:a16="http://schemas.microsoft.com/office/drawing/2014/main" val="3093181471"/>
                  </a:ext>
                </a:extLst>
              </a:tr>
              <a:tr h="354723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Silago sigama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Silaginidae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Perciformes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Killaikhan meen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extLst>
                  <a:ext uri="{0D108BD9-81ED-4DB2-BD59-A6C34878D82A}">
                    <a16:rowId xmlns:a16="http://schemas.microsoft.com/office/drawing/2014/main" val="801627026"/>
                  </a:ext>
                </a:extLst>
              </a:tr>
              <a:tr h="374973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5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Psammoperca waigiensis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latidae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Perciformes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Roggu meen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extLst>
                  <a:ext uri="{0D108BD9-81ED-4DB2-BD59-A6C34878D82A}">
                    <a16:rowId xmlns:a16="http://schemas.microsoft.com/office/drawing/2014/main" val="2341526174"/>
                  </a:ext>
                </a:extLst>
              </a:tr>
              <a:tr h="374973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6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Gerres filamentosus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gerridae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Perciformes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effectLst/>
                          <a:latin typeface="+mn-lt"/>
                        </a:rPr>
                        <a:t>Ootagam</a:t>
                      </a:r>
                      <a:r>
                        <a:rPr lang="en-US" sz="1200" kern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kern="1200" dirty="0" err="1">
                          <a:effectLst/>
                          <a:latin typeface="+mn-lt"/>
                        </a:rPr>
                        <a:t>meen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extLst>
                  <a:ext uri="{0D108BD9-81ED-4DB2-BD59-A6C34878D82A}">
                    <a16:rowId xmlns:a16="http://schemas.microsoft.com/office/drawing/2014/main" val="3711747371"/>
                  </a:ext>
                </a:extLst>
              </a:tr>
              <a:tr h="354723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7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Sphyraena forsteri 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Sphyraenidae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Perciformes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Olli meen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extLst>
                  <a:ext uri="{0D108BD9-81ED-4DB2-BD59-A6C34878D82A}">
                    <a16:rowId xmlns:a16="http://schemas.microsoft.com/office/drawing/2014/main" val="2351227289"/>
                  </a:ext>
                </a:extLst>
              </a:tr>
              <a:tr h="428981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8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Siganus javus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siganidae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+mn-lt"/>
                        </a:rPr>
                        <a:t>Perciformes/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effectLst/>
                          <a:latin typeface="+mn-lt"/>
                        </a:rPr>
                        <a:t>acanthuriformes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Koolaa meen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extLst>
                  <a:ext uri="{0D108BD9-81ED-4DB2-BD59-A6C34878D82A}">
                    <a16:rowId xmlns:a16="http://schemas.microsoft.com/office/drawing/2014/main" val="1381755820"/>
                  </a:ext>
                </a:extLst>
              </a:tr>
              <a:tr h="428981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+mn-lt"/>
                        </a:rPr>
                        <a:t>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Scatophagus argus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Scatophagidae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Perciformes/</a:t>
                      </a:r>
                      <a:endParaRPr lang="en-US" sz="1200">
                        <a:effectLst/>
                        <a:latin typeface="+mn-lt"/>
                      </a:endParaRPr>
                    </a:p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+mn-lt"/>
                        </a:rPr>
                        <a:t>Acanthuriformes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effectLst/>
                          <a:latin typeface="+mn-lt"/>
                        </a:rPr>
                        <a:t>Pulli</a:t>
                      </a:r>
                      <a:r>
                        <a:rPr lang="en-US" sz="1200" kern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kern="1200" dirty="0" err="1">
                          <a:effectLst/>
                          <a:latin typeface="+mn-lt"/>
                        </a:rPr>
                        <a:t>Ellathi</a:t>
                      </a:r>
                      <a:r>
                        <a:rPr lang="en-US" sz="1200" kern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kern="1200" dirty="0" err="1">
                          <a:effectLst/>
                          <a:latin typeface="+mn-lt"/>
                        </a:rPr>
                        <a:t>meen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6277" marR="56277" marT="0" marB="0"/>
                </a:tc>
                <a:extLst>
                  <a:ext uri="{0D108BD9-81ED-4DB2-BD59-A6C34878D82A}">
                    <a16:rowId xmlns:a16="http://schemas.microsoft.com/office/drawing/2014/main" val="1373681313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11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Drepane punctata 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Drepaneidae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Acanthuriformes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Eillathi meen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249906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12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Upeneus bensasi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Mullidae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Mulliformes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Loomeya meen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292170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13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Upeneus moluccensis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Mullidae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Mulliformes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Loomeya</a:t>
                      </a: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meen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231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88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49E8-7F96-67B9-9A37-7FE1B38E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Non target Finfishes found in the Region</a:t>
            </a:r>
            <a:endParaRPr lang="en-US" sz="60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CEAEF68-4DE9-F517-F83F-D8085288D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542960"/>
              </p:ext>
            </p:extLst>
          </p:nvPr>
        </p:nvGraphicFramePr>
        <p:xfrm>
          <a:off x="562708" y="1378634"/>
          <a:ext cx="10791093" cy="5114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426">
                  <a:extLst>
                    <a:ext uri="{9D8B030D-6E8A-4147-A177-3AD203B41FA5}">
                      <a16:colId xmlns:a16="http://schemas.microsoft.com/office/drawing/2014/main" val="141942884"/>
                    </a:ext>
                  </a:extLst>
                </a:gridCol>
                <a:gridCol w="2980279">
                  <a:extLst>
                    <a:ext uri="{9D8B030D-6E8A-4147-A177-3AD203B41FA5}">
                      <a16:colId xmlns:a16="http://schemas.microsoft.com/office/drawing/2014/main" val="3965469084"/>
                    </a:ext>
                  </a:extLst>
                </a:gridCol>
                <a:gridCol w="2111031">
                  <a:extLst>
                    <a:ext uri="{9D8B030D-6E8A-4147-A177-3AD203B41FA5}">
                      <a16:colId xmlns:a16="http://schemas.microsoft.com/office/drawing/2014/main" val="2358204846"/>
                    </a:ext>
                  </a:extLst>
                </a:gridCol>
                <a:gridCol w="1924764">
                  <a:extLst>
                    <a:ext uri="{9D8B030D-6E8A-4147-A177-3AD203B41FA5}">
                      <a16:colId xmlns:a16="http://schemas.microsoft.com/office/drawing/2014/main" val="549758861"/>
                    </a:ext>
                  </a:extLst>
                </a:gridCol>
                <a:gridCol w="2781593">
                  <a:extLst>
                    <a:ext uri="{9D8B030D-6E8A-4147-A177-3AD203B41FA5}">
                      <a16:colId xmlns:a16="http://schemas.microsoft.com/office/drawing/2014/main" val="4139553156"/>
                    </a:ext>
                  </a:extLst>
                </a:gridCol>
              </a:tblGrid>
              <a:tr h="5787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Serial number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species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Family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Order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Local 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1753182513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Plicoffollis platystomus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Aridae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Siluriformes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Kelluthi meen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2054253274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Nemapteryx caelata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err="1">
                          <a:effectLst/>
                        </a:rPr>
                        <a:t>Aridae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Siluriformes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Kelluthi meen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2331193283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Plotosus canius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plotosidae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siluriformes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Theylee meen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4073105139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Platybelone argalus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belonidae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Beloniformes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Kolliya mural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1620167064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Hyporhamphus dussumieri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hemiramphidae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Beloniformes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Kolliya mural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517054927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pelates uadrilineatus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teraponidae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Centrarchiformes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Keeli meen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3334000031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Pseudotriacanthus strigilifer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triacanthidae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Tetradontiformes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Keelathi meen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3546551744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Cynoglossus cynoglossus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cynoglossidae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Pleuronectiformes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Naakku meen, ooti meen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2951322972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Etroplus suratensis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chichlidae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Chichliformes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Kurruvalai meen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566820115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Chanos chanos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chanidae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Gonorynchiformes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Paal sura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1413992511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Atule mate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carangidae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Carangiformes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Manja maththi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2413120708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Chiloscyllium griseum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hemiscyllidae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Orectolobifomes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Kurangu sura , thalan sura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1620239799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Neotrygon indica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dasyatidae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Mylobatiformes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Thirrukai meen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1729710132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Sepia pharaonis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sepiidae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sepiida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err="1">
                          <a:effectLst/>
                        </a:rPr>
                        <a:t>Oottu</a:t>
                      </a:r>
                      <a:r>
                        <a:rPr lang="en-US" sz="1400" kern="1200" dirty="0">
                          <a:effectLst/>
                        </a:rPr>
                        <a:t> </a:t>
                      </a:r>
                      <a:r>
                        <a:rPr lang="en-US" sz="1400" kern="1200" dirty="0" err="1">
                          <a:effectLst/>
                        </a:rPr>
                        <a:t>kanavai</a:t>
                      </a:r>
                      <a:r>
                        <a:rPr lang="en-US" sz="1400" kern="1200" dirty="0">
                          <a:effectLst/>
                        </a:rPr>
                        <a:t> </a:t>
                      </a:r>
                      <a:r>
                        <a:rPr lang="en-US" sz="1400" kern="1200" dirty="0" err="1">
                          <a:effectLst/>
                        </a:rPr>
                        <a:t>meen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832" marR="58832" marT="0" marB="0"/>
                </a:tc>
                <a:extLst>
                  <a:ext uri="{0D108BD9-81ED-4DB2-BD59-A6C34878D82A}">
                    <a16:rowId xmlns:a16="http://schemas.microsoft.com/office/drawing/2014/main" val="223277292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D0143E40-6CBD-47BE-84FA-7AD65D968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7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D0143E40-6CBD-47BE-84FA-7AD65D968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7075D53-F060-2C31-540B-14AB318DC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42806" y="1949135"/>
            <a:ext cx="186306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200"/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7FC27CC6-1ADD-57F8-ED82-5A85D5DC7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061383"/>
              </p:ext>
            </p:extLst>
          </p:nvPr>
        </p:nvGraphicFramePr>
        <p:xfrm>
          <a:off x="484909" y="1149932"/>
          <a:ext cx="11263747" cy="5241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197">
                  <a:extLst>
                    <a:ext uri="{9D8B030D-6E8A-4147-A177-3AD203B41FA5}">
                      <a16:colId xmlns:a16="http://schemas.microsoft.com/office/drawing/2014/main" val="3545928851"/>
                    </a:ext>
                  </a:extLst>
                </a:gridCol>
                <a:gridCol w="2400047">
                  <a:extLst>
                    <a:ext uri="{9D8B030D-6E8A-4147-A177-3AD203B41FA5}">
                      <a16:colId xmlns:a16="http://schemas.microsoft.com/office/drawing/2014/main" val="2021161671"/>
                    </a:ext>
                  </a:extLst>
                </a:gridCol>
                <a:gridCol w="2338673">
                  <a:extLst>
                    <a:ext uri="{9D8B030D-6E8A-4147-A177-3AD203B41FA5}">
                      <a16:colId xmlns:a16="http://schemas.microsoft.com/office/drawing/2014/main" val="1430872277"/>
                    </a:ext>
                  </a:extLst>
                </a:gridCol>
                <a:gridCol w="2425080">
                  <a:extLst>
                    <a:ext uri="{9D8B030D-6E8A-4147-A177-3AD203B41FA5}">
                      <a16:colId xmlns:a16="http://schemas.microsoft.com/office/drawing/2014/main" val="2569664805"/>
                    </a:ext>
                  </a:extLst>
                </a:gridCol>
                <a:gridCol w="1897750">
                  <a:extLst>
                    <a:ext uri="{9D8B030D-6E8A-4147-A177-3AD203B41FA5}">
                      <a16:colId xmlns:a16="http://schemas.microsoft.com/office/drawing/2014/main" val="768566553"/>
                    </a:ext>
                  </a:extLst>
                </a:gridCol>
              </a:tblGrid>
              <a:tr h="2423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Serial number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species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Family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Order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Local 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3815185157"/>
                  </a:ext>
                </a:extLst>
              </a:tr>
              <a:tr h="2423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Turbinella pyrum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Turbinellidae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Neogastopoda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sangu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262963189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Pectan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Pectinidae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Pectinida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Varri sippi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2260444852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lambis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Strombidae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Littorinimorpha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I viral sangu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3742176049"/>
                  </a:ext>
                </a:extLst>
              </a:tr>
              <a:tr h="401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Margistrombus marainatus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Strombidae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Littorinimorpha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Sangu sippi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300010858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Tonna dolium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Tonnidae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Littorinimorpha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Varri sangu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1065232669"/>
                  </a:ext>
                </a:extLst>
              </a:tr>
              <a:tr h="401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oratosquilla interrupta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Squillidae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Stomatopoda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effectLst/>
                        </a:rPr>
                        <a:t>Kadal</a:t>
                      </a:r>
                      <a:r>
                        <a:rPr lang="en-US" sz="1100" kern="1200" dirty="0">
                          <a:effectLst/>
                        </a:rPr>
                        <a:t> </a:t>
                      </a:r>
                      <a:r>
                        <a:rPr lang="en-US" sz="1100" kern="1200" dirty="0" err="1">
                          <a:effectLst/>
                        </a:rPr>
                        <a:t>Purran</a:t>
                      </a:r>
                      <a:r>
                        <a:rPr lang="en-US" sz="1100" kern="1200" dirty="0">
                          <a:effectLst/>
                        </a:rPr>
                        <a:t>/ </a:t>
                      </a:r>
                      <a:r>
                        <a:rPr lang="en-US" sz="1100" kern="1200" dirty="0" err="1">
                          <a:effectLst/>
                        </a:rPr>
                        <a:t>Elee</a:t>
                      </a:r>
                      <a:r>
                        <a:rPr lang="en-US" sz="1100" kern="1200" dirty="0">
                          <a:effectLst/>
                        </a:rPr>
                        <a:t> </a:t>
                      </a:r>
                      <a:r>
                        <a:rPr lang="en-US" sz="1100" kern="1200" dirty="0" err="1">
                          <a:effectLst/>
                        </a:rPr>
                        <a:t>Poochi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2197602319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Paphia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Veneridae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Venerida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sippi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1481740442"/>
                  </a:ext>
                </a:extLst>
              </a:tr>
              <a:tr h="376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Penaeus monodon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penaeidae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Decopoda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irral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4006266782"/>
                  </a:ext>
                </a:extLst>
              </a:tr>
              <a:tr h="401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effectLst/>
                        </a:rPr>
                        <a:t>Portunus</a:t>
                      </a:r>
                      <a:r>
                        <a:rPr lang="en-US" sz="1100" kern="1200" dirty="0">
                          <a:effectLst/>
                        </a:rPr>
                        <a:t> </a:t>
                      </a:r>
                      <a:r>
                        <a:rPr lang="en-US" sz="1100" kern="1200" dirty="0" err="1">
                          <a:effectLst/>
                        </a:rPr>
                        <a:t>sanguinolentus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Portunidae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Decapoda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Monnu pulli nandu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3856715816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Charybdis </a:t>
                      </a:r>
                      <a:r>
                        <a:rPr lang="en-US" sz="1100" kern="1200" dirty="0" err="1">
                          <a:effectLst/>
                        </a:rPr>
                        <a:t>feriata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Portunidae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Decapoda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Silluvai nandu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2905537335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Charybdis </a:t>
                      </a:r>
                      <a:r>
                        <a:rPr lang="en-US" sz="1100" kern="1200" dirty="0" err="1">
                          <a:effectLst/>
                        </a:rPr>
                        <a:t>hellri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Portunidae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Decapoda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Neechal nandu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2130154233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Metacarcinus magister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Cancridae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Decapoda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Biscuit nandu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3802158575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Charybdis natator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Portunidae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Decapoda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Paarai  nandu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131708308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Scylla serrata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Portunidae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Decapoda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Kal nandu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436" marR="54436" marT="0" marB="0"/>
                </a:tc>
                <a:extLst>
                  <a:ext uri="{0D108BD9-81ED-4DB2-BD59-A6C34878D82A}">
                    <a16:rowId xmlns:a16="http://schemas.microsoft.com/office/drawing/2014/main" val="3964538571"/>
                  </a:ext>
                </a:extLst>
              </a:tr>
            </a:tbl>
          </a:graphicData>
        </a:graphic>
      </p:graphicFrame>
      <p:sp>
        <p:nvSpPr>
          <p:cNvPr id="18" name="Rectangle 3">
            <a:extLst>
              <a:ext uri="{FF2B5EF4-FFF2-40B4-BE49-F238E27FC236}">
                <a16:creationId xmlns:a16="http://schemas.microsoft.com/office/drawing/2014/main" id="{E87A8CAA-5C83-F7F2-D28D-EBDF3BBA7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34706" y="0"/>
            <a:ext cx="18860752" cy="47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6C9DBB5-ADB8-BF14-1B65-119C28A3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2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Non target 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</a:rPr>
              <a:t>Shell</a:t>
            </a:r>
            <a:r>
              <a:rPr lang="en-US" sz="2800" b="1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fishes found in the Region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18616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D0143E40-6CBD-47BE-84FA-7AD65D968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7075D53-F060-2C31-540B-14AB318DC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42806" y="1949135"/>
            <a:ext cx="186306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20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87A8CAA-5C83-F7F2-D28D-EBDF3BBA7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34706" y="0"/>
            <a:ext cx="18860752" cy="47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0BEEA-EA71-B4AE-183B-FEF67E219D1D}"/>
              </a:ext>
            </a:extLst>
          </p:cNvPr>
          <p:cNvSpPr txBox="1"/>
          <p:nvPr/>
        </p:nvSpPr>
        <p:spPr>
          <a:xfrm>
            <a:off x="692728" y="378086"/>
            <a:ext cx="10806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Latha" panose="020B0604020202020204" pitchFamily="34" charset="0"/>
              </a:rPr>
              <a:t>ETP species found in the Region</a:t>
            </a:r>
            <a:endParaRPr lang="en-US" sz="3200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AEEE1D0-4524-071F-D33F-173279E222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042257"/>
              </p:ext>
            </p:extLst>
          </p:nvPr>
        </p:nvGraphicFramePr>
        <p:xfrm>
          <a:off x="1636515" y="1949135"/>
          <a:ext cx="8720335" cy="3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067">
                  <a:extLst>
                    <a:ext uri="{9D8B030D-6E8A-4147-A177-3AD203B41FA5}">
                      <a16:colId xmlns:a16="http://schemas.microsoft.com/office/drawing/2014/main" val="4108130651"/>
                    </a:ext>
                  </a:extLst>
                </a:gridCol>
                <a:gridCol w="1744067">
                  <a:extLst>
                    <a:ext uri="{9D8B030D-6E8A-4147-A177-3AD203B41FA5}">
                      <a16:colId xmlns:a16="http://schemas.microsoft.com/office/drawing/2014/main" val="2150508437"/>
                    </a:ext>
                  </a:extLst>
                </a:gridCol>
                <a:gridCol w="1744067">
                  <a:extLst>
                    <a:ext uri="{9D8B030D-6E8A-4147-A177-3AD203B41FA5}">
                      <a16:colId xmlns:a16="http://schemas.microsoft.com/office/drawing/2014/main" val="726053216"/>
                    </a:ext>
                  </a:extLst>
                </a:gridCol>
                <a:gridCol w="1744067">
                  <a:extLst>
                    <a:ext uri="{9D8B030D-6E8A-4147-A177-3AD203B41FA5}">
                      <a16:colId xmlns:a16="http://schemas.microsoft.com/office/drawing/2014/main" val="2766907056"/>
                    </a:ext>
                  </a:extLst>
                </a:gridCol>
                <a:gridCol w="1744067">
                  <a:extLst>
                    <a:ext uri="{9D8B030D-6E8A-4147-A177-3AD203B41FA5}">
                      <a16:colId xmlns:a16="http://schemas.microsoft.com/office/drawing/2014/main" val="250793270"/>
                    </a:ext>
                  </a:extLst>
                </a:gridCol>
              </a:tblGrid>
              <a:tr h="754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Serial number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Family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Order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Local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8822716"/>
                  </a:ext>
                </a:extLst>
              </a:tr>
              <a:tr h="754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Holothuria scabra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holothuridae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holothuriida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Kadal attai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5312470"/>
                  </a:ext>
                </a:extLst>
              </a:tr>
              <a:tr h="754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Hippocampus kellogi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Sygnathidae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Sygnathiformes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kadalkuthirai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6545150"/>
                  </a:ext>
                </a:extLst>
              </a:tr>
              <a:tr h="754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Hippocampus kuda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Sygnathidae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Sygnathiformes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Kadal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kuthirai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8124202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4478CCCC-DB00-0336-B979-123051AA7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963" y="31972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1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628</Words>
  <Application>Microsoft Office PowerPoint</Application>
  <PresentationFormat>Widescreen</PresentationFormat>
  <Paragraphs>368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Abadi</vt:lpstr>
      <vt:lpstr>Aptos</vt:lpstr>
      <vt:lpstr>Aptos Narrow</vt:lpstr>
      <vt:lpstr>Arial</vt:lpstr>
      <vt:lpstr>Calibri</vt:lpstr>
      <vt:lpstr>Calibri Light</vt:lpstr>
      <vt:lpstr>Times New Roman</vt:lpstr>
      <vt:lpstr>Office Theme</vt:lpstr>
      <vt:lpstr>CMPA SCHEME</vt:lpstr>
      <vt:lpstr>VILLAGES </vt:lpstr>
      <vt:lpstr>VILLAGES </vt:lpstr>
      <vt:lpstr>VILLAGES </vt:lpstr>
      <vt:lpstr>VILLAGES </vt:lpstr>
      <vt:lpstr>Non target Finfishes found in the Region</vt:lpstr>
      <vt:lpstr>Non target Finfishes found in the Region</vt:lpstr>
      <vt:lpstr>Non target Shellfishes found in the Region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SPECIES WEIGHT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CMPA SCHEME</dc:title>
  <dc:creator>Karthikeyan S</dc:creator>
  <cp:lastModifiedBy>Karthikeyan S</cp:lastModifiedBy>
  <cp:revision>3</cp:revision>
  <dcterms:created xsi:type="dcterms:W3CDTF">2024-06-23T10:13:21Z</dcterms:created>
  <dcterms:modified xsi:type="dcterms:W3CDTF">2024-06-23T11:51:22Z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043f10a-881e-4653-a55e-02ca2cc829dc_Enabled">
    <vt:lpwstr>true</vt:lpwstr>
  </property>
  <property fmtid="{D5CDD505-2E9C-101B-9397-08002B2CF9AE}" pid="3" name="MSIP_Label_9043f10a-881e-4653-a55e-02ca2cc829dc_SetDate">
    <vt:lpwstr>2024-06-23T10:43:59Z</vt:lpwstr>
  </property>
  <property fmtid="{D5CDD505-2E9C-101B-9397-08002B2CF9AE}" pid="4" name="MSIP_Label_9043f10a-881e-4653-a55e-02ca2cc829dc_Method">
    <vt:lpwstr>Standard</vt:lpwstr>
  </property>
  <property fmtid="{D5CDD505-2E9C-101B-9397-08002B2CF9AE}" pid="5" name="MSIP_Label_9043f10a-881e-4653-a55e-02ca2cc829dc_Name">
    <vt:lpwstr>ADC_class_200</vt:lpwstr>
  </property>
  <property fmtid="{D5CDD505-2E9C-101B-9397-08002B2CF9AE}" pid="6" name="MSIP_Label_9043f10a-881e-4653-a55e-02ca2cc829dc_SiteId">
    <vt:lpwstr>94cfddbc-0627-494a-ad7a-29aea3aea832</vt:lpwstr>
  </property>
  <property fmtid="{D5CDD505-2E9C-101B-9397-08002B2CF9AE}" pid="7" name="MSIP_Label_9043f10a-881e-4653-a55e-02ca2cc829dc_ActionId">
    <vt:lpwstr>90de1f07-08f0-4827-92c6-fedc74402147</vt:lpwstr>
  </property>
  <property fmtid="{D5CDD505-2E9C-101B-9397-08002B2CF9AE}" pid="8" name="MSIP_Label_9043f10a-881e-4653-a55e-02ca2cc829dc_ContentBits">
    <vt:lpwstr>0</vt:lpwstr>
  </property>
</Properties>
</file>